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58" r:id="rId4"/>
    <p:sldId id="267" r:id="rId5"/>
    <p:sldId id="259" r:id="rId6"/>
    <p:sldId id="260" r:id="rId7"/>
    <p:sldId id="268" r:id="rId8"/>
    <p:sldId id="261" r:id="rId9"/>
    <p:sldId id="262" r:id="rId10"/>
    <p:sldId id="263" r:id="rId11"/>
    <p:sldId id="264" r:id="rId12"/>
    <p:sldId id="26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6C61CA32-0C33-4695-A3A0-078F5D0F5F46}"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8394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spTree>
    <p:extLst>
      <p:ext uri="{BB962C8B-B14F-4D97-AF65-F5344CB8AC3E}">
        <p14:creationId xmlns:p14="http://schemas.microsoft.com/office/powerpoint/2010/main" val="817932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8349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333A55-DDE1-4225-AF44-6EBECD694119}"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61CA32-0C33-4695-A3A0-078F5D0F5F46}" type="slidenum">
              <a:rPr lang="en-US" smtClean="0"/>
              <a:t>‹#›</a:t>
            </a:fld>
            <a:endParaRPr lang="en-US"/>
          </a:p>
        </p:txBody>
      </p:sp>
    </p:spTree>
    <p:extLst>
      <p:ext uri="{BB962C8B-B14F-4D97-AF65-F5344CB8AC3E}">
        <p14:creationId xmlns:p14="http://schemas.microsoft.com/office/powerpoint/2010/main" val="1586091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333A55-DDE1-4225-AF44-6EBECD694119}" type="datetimeFigureOut">
              <a:rPr lang="en-US" smtClean="0"/>
              <a:t>2/22/2019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61CA32-0C33-4695-A3A0-078F5D0F5F46}"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5540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33A55-DDE1-4225-AF44-6EBECD694119}" type="datetimeFigureOut">
              <a:rPr lang="en-US" smtClean="0"/>
              <a:t>2/22/2019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61CA32-0C33-4695-A3A0-078F5D0F5F46}"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6620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33A55-DDE1-4225-AF44-6EBECD694119}" type="datetimeFigureOut">
              <a:rPr lang="en-US" smtClean="0"/>
              <a:t>2/22/2019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61CA32-0C33-4695-A3A0-078F5D0F5F46}" type="slidenum">
              <a:rPr lang="en-US" smtClean="0"/>
              <a:t>‹#›</a:t>
            </a:fld>
            <a:endParaRPr lang="en-US"/>
          </a:p>
        </p:txBody>
      </p:sp>
    </p:spTree>
    <p:extLst>
      <p:ext uri="{BB962C8B-B14F-4D97-AF65-F5344CB8AC3E}">
        <p14:creationId xmlns:p14="http://schemas.microsoft.com/office/powerpoint/2010/main" val="214488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1333A55-DDE1-4225-AF44-6EBECD694119}"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61CA32-0C33-4695-A3A0-078F5D0F5F46}"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4628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1333A55-DDE1-4225-AF44-6EBECD694119}"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61CA32-0C33-4695-A3A0-078F5D0F5F46}" type="slidenum">
              <a:rPr lang="en-US" smtClean="0"/>
              <a:t>‹#›</a:t>
            </a:fld>
            <a:endParaRPr lang="en-US"/>
          </a:p>
        </p:txBody>
      </p:sp>
    </p:spTree>
    <p:extLst>
      <p:ext uri="{BB962C8B-B14F-4D97-AF65-F5344CB8AC3E}">
        <p14:creationId xmlns:p14="http://schemas.microsoft.com/office/powerpoint/2010/main" val="1165352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1333A55-DDE1-4225-AF44-6EBECD694119}" type="datetimeFigureOut">
              <a:rPr lang="en-US" smtClean="0"/>
              <a:t>2/22/2019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61CA32-0C33-4695-A3A0-078F5D0F5F46}" type="slidenum">
              <a:rPr lang="en-US" smtClean="0"/>
              <a:t>‹#›</a:t>
            </a:fld>
            <a:endParaRPr lang="en-US"/>
          </a:p>
        </p:txBody>
      </p:sp>
    </p:spTree>
    <p:extLst>
      <p:ext uri="{BB962C8B-B14F-4D97-AF65-F5344CB8AC3E}">
        <p14:creationId xmlns:p14="http://schemas.microsoft.com/office/powerpoint/2010/main" val="3586202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5253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2729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spTree>
    <p:extLst>
      <p:ext uri="{BB962C8B-B14F-4D97-AF65-F5344CB8AC3E}">
        <p14:creationId xmlns:p14="http://schemas.microsoft.com/office/powerpoint/2010/main" val="2739403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8919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1023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1056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33A55-DDE1-4225-AF44-6EBECD694119}" type="datetimeFigureOut">
              <a:rPr lang="en-US" smtClean="0"/>
              <a:t>2/22/2019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61CA32-0C33-4695-A3A0-078F5D0F5F46}"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2464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1333A55-DDE1-4225-AF44-6EBECD694119}" type="datetimeFigureOut">
              <a:rPr lang="en-US" smtClean="0"/>
              <a:t>2/22/2019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61CA32-0C33-4695-A3A0-078F5D0F5F46}" type="slidenum">
              <a:rPr lang="en-US" smtClean="0"/>
              <a:t>‹#›</a:t>
            </a:fld>
            <a:endParaRPr lang="en-US"/>
          </a:p>
        </p:txBody>
      </p:sp>
    </p:spTree>
    <p:extLst>
      <p:ext uri="{BB962C8B-B14F-4D97-AF65-F5344CB8AC3E}">
        <p14:creationId xmlns:p14="http://schemas.microsoft.com/office/powerpoint/2010/main" val="3659077270"/>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psychologytoday.com/us/conditions/cyclothymic-disorder" TargetMode="External"/><Relationship Id="rId2" Type="http://schemas.openxmlformats.org/officeDocument/2006/relationships/hyperlink" Target="https://www.psychologytoday.com/us/conditions/depressive-disorders" TargetMode="External"/><Relationship Id="rId1" Type="http://schemas.openxmlformats.org/officeDocument/2006/relationships/slideLayout" Target="../slideLayouts/slideLayout2.xml"/><Relationship Id="rId4" Type="http://schemas.openxmlformats.org/officeDocument/2006/relationships/hyperlink" Target="https://www.nimh.nih.gov/health/topics/bipolar-disorder/index.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752600" y="2133600"/>
            <a:ext cx="5308866" cy="2184396"/>
          </a:xfrm>
        </p:spPr>
        <p:txBody>
          <a:bodyPr/>
          <a:lstStyle/>
          <a:p>
            <a:r>
              <a:rPr lang="en-US" dirty="0"/>
              <a:t>BIPOLAR AND DEPRESSIVE DISORDERS</a:t>
            </a:r>
          </a:p>
        </p:txBody>
      </p:sp>
    </p:spTree>
    <p:extLst>
      <p:ext uri="{BB962C8B-B14F-4D97-AF65-F5344CB8AC3E}">
        <p14:creationId xmlns:p14="http://schemas.microsoft.com/office/powerpoint/2010/main" val="1673613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870" y="457201"/>
            <a:ext cx="6798734" cy="762000"/>
          </a:xfrm>
        </p:spPr>
        <p:txBody>
          <a:bodyPr/>
          <a:lstStyle/>
          <a:p>
            <a:r>
              <a:rPr lang="en-US" dirty="0"/>
              <a:t>Definition;</a:t>
            </a:r>
          </a:p>
        </p:txBody>
      </p:sp>
      <p:sp>
        <p:nvSpPr>
          <p:cNvPr id="3" name="Content Placeholder 2"/>
          <p:cNvSpPr>
            <a:spLocks noGrp="1"/>
          </p:cNvSpPr>
          <p:nvPr>
            <p:ph idx="1"/>
          </p:nvPr>
        </p:nvSpPr>
        <p:spPr>
          <a:xfrm>
            <a:off x="685800" y="1219201"/>
            <a:ext cx="4614335" cy="4715931"/>
          </a:xfrm>
        </p:spPr>
        <p:txBody>
          <a:bodyPr/>
          <a:lstStyle/>
          <a:p>
            <a:r>
              <a:rPr lang="en-US" dirty="0"/>
              <a:t>Bipolar disorder is a brain disorder that brings forth unusual shifts in mood, activity levels, and also the ability to carry out daily tasks. </a:t>
            </a:r>
          </a:p>
          <a:p>
            <a:r>
              <a:rPr lang="en-US" dirty="0"/>
              <a:t>It is also known as the manic-depressive illness. Bipolar disorder is classified into four basic types where all of them involve changes that are clear in the mood, energy, and activity levels.</a:t>
            </a:r>
          </a:p>
          <a:p>
            <a:endParaRPr lang="en-US" dirty="0"/>
          </a:p>
        </p:txBody>
      </p:sp>
      <p:pic>
        <p:nvPicPr>
          <p:cNvPr id="5" name="Picture 4">
            <a:extLst>
              <a:ext uri="{FF2B5EF4-FFF2-40B4-BE49-F238E27FC236}">
                <a16:creationId xmlns:a16="http://schemas.microsoft.com/office/drawing/2014/main" id="{3BA36DE7-F554-4B78-B8B6-920E56CA48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8933" y="1371600"/>
            <a:ext cx="2929267" cy="3962400"/>
          </a:xfrm>
          <a:prstGeom prst="rect">
            <a:avLst/>
          </a:prstGeom>
        </p:spPr>
      </p:pic>
    </p:spTree>
    <p:extLst>
      <p:ext uri="{BB962C8B-B14F-4D97-AF65-F5344CB8AC3E}">
        <p14:creationId xmlns:p14="http://schemas.microsoft.com/office/powerpoint/2010/main" val="3142678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457200"/>
            <a:ext cx="6798734" cy="380063"/>
          </a:xfrm>
        </p:spPr>
        <p:txBody>
          <a:bodyPr>
            <a:normAutofit fontScale="90000"/>
          </a:bodyPr>
          <a:lstStyle/>
          <a:p>
            <a:r>
              <a:rPr lang="en-US" dirty="0"/>
              <a:t>Specific type </a:t>
            </a:r>
          </a:p>
        </p:txBody>
      </p:sp>
      <p:sp>
        <p:nvSpPr>
          <p:cNvPr id="3" name="Content Placeholder 2"/>
          <p:cNvSpPr>
            <a:spLocks noGrp="1"/>
          </p:cNvSpPr>
          <p:nvPr>
            <p:ph idx="1"/>
          </p:nvPr>
        </p:nvSpPr>
        <p:spPr>
          <a:xfrm>
            <a:off x="1176865" y="990601"/>
            <a:ext cx="4309535" cy="4944532"/>
          </a:xfrm>
        </p:spPr>
        <p:txBody>
          <a:bodyPr>
            <a:normAutofit/>
          </a:bodyPr>
          <a:lstStyle/>
          <a:p>
            <a:r>
              <a:rPr lang="en-US" dirty="0"/>
              <a:t>Cyclothymic Disorder also is known as </a:t>
            </a:r>
            <a:r>
              <a:rPr lang="en-US" dirty="0" err="1"/>
              <a:t>Cyclothymia</a:t>
            </a:r>
            <a:r>
              <a:rPr lang="en-US" dirty="0"/>
              <a:t> is described by numerous periods of hypomanic symptoms as well as numerous periods of depressive symptoms that last for up to two years. </a:t>
            </a:r>
          </a:p>
          <a:p>
            <a:r>
              <a:rPr lang="en-US" dirty="0"/>
              <a:t>It is a milder form of bipolar disorder that is characterized by episodes of hypomanic symptoms</a:t>
            </a:r>
          </a:p>
        </p:txBody>
      </p:sp>
      <p:pic>
        <p:nvPicPr>
          <p:cNvPr id="5" name="Picture 4">
            <a:extLst>
              <a:ext uri="{FF2B5EF4-FFF2-40B4-BE49-F238E27FC236}">
                <a16:creationId xmlns:a16="http://schemas.microsoft.com/office/drawing/2014/main" id="{CCF538DE-2318-48B5-B712-1D621B4DA0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1295400"/>
            <a:ext cx="2895599" cy="4343400"/>
          </a:xfrm>
          <a:prstGeom prst="rect">
            <a:avLst/>
          </a:prstGeom>
        </p:spPr>
      </p:pic>
    </p:spTree>
    <p:extLst>
      <p:ext uri="{BB962C8B-B14F-4D97-AF65-F5344CB8AC3E}">
        <p14:creationId xmlns:p14="http://schemas.microsoft.com/office/powerpoint/2010/main" val="2311202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Specific type </a:t>
            </a:r>
            <a:r>
              <a:rPr lang="en-US" dirty="0" err="1"/>
              <a:t>cont</a:t>
            </a:r>
            <a:r>
              <a:rPr lang="en-US" dirty="0"/>
              <a:t>’</a:t>
            </a:r>
          </a:p>
        </p:txBody>
      </p:sp>
      <p:sp>
        <p:nvSpPr>
          <p:cNvPr id="3" name="Content Placeholder 2"/>
          <p:cNvSpPr>
            <a:spLocks noGrp="1"/>
          </p:cNvSpPr>
          <p:nvPr>
            <p:ph idx="1"/>
          </p:nvPr>
        </p:nvSpPr>
        <p:spPr/>
        <p:txBody>
          <a:bodyPr>
            <a:normAutofit lnSpcReduction="10000"/>
          </a:bodyPr>
          <a:lstStyle/>
          <a:p>
            <a:r>
              <a:rPr lang="en-US" dirty="0"/>
              <a:t>. These symptoms are not sufficient in number, duration, and severity to meet the full criteria of a depressive episode.</a:t>
            </a:r>
          </a:p>
          <a:p>
            <a:r>
              <a:rPr lang="en-US" dirty="0"/>
              <a:t>Approximations of 0.4% to 1% end up experiencing </a:t>
            </a:r>
            <a:r>
              <a:rPr lang="en-US" dirty="0" err="1"/>
              <a:t>cyclothymia</a:t>
            </a:r>
            <a:r>
              <a:rPr lang="en-US" dirty="0"/>
              <a:t> in their lifetime. </a:t>
            </a:r>
          </a:p>
          <a:p>
            <a:r>
              <a:rPr lang="en-US" dirty="0"/>
              <a:t>The disorder starts in adolescence or early adulthood with a 15% to 50% risk of the affected person to develop either bipolar I disorder or bipolar II disorder. </a:t>
            </a:r>
          </a:p>
          <a:p>
            <a:endParaRPr lang="en-US" dirty="0"/>
          </a:p>
        </p:txBody>
      </p:sp>
    </p:spTree>
    <p:extLst>
      <p:ext uri="{BB962C8B-B14F-4D97-AF65-F5344CB8AC3E}">
        <p14:creationId xmlns:p14="http://schemas.microsoft.com/office/powerpoint/2010/main" val="4146515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33401"/>
            <a:ext cx="6798734" cy="685799"/>
          </a:xfrm>
        </p:spPr>
        <p:txBody>
          <a:bodyPr>
            <a:normAutofit fontScale="90000"/>
          </a:bodyPr>
          <a:lstStyle/>
          <a:p>
            <a:r>
              <a:rPr lang="en-US" dirty="0"/>
              <a:t>symptoms</a:t>
            </a:r>
          </a:p>
        </p:txBody>
      </p:sp>
      <p:sp>
        <p:nvSpPr>
          <p:cNvPr id="3" name="Content Placeholder 2"/>
          <p:cNvSpPr>
            <a:spLocks noGrp="1"/>
          </p:cNvSpPr>
          <p:nvPr>
            <p:ph idx="1"/>
          </p:nvPr>
        </p:nvSpPr>
        <p:spPr>
          <a:xfrm>
            <a:off x="457201" y="1219201"/>
            <a:ext cx="4724400" cy="4715932"/>
          </a:xfrm>
        </p:spPr>
        <p:txBody>
          <a:bodyPr/>
          <a:lstStyle/>
          <a:p>
            <a:r>
              <a:rPr lang="en-US" dirty="0"/>
              <a:t>Its symptoms that are cataloged by DSM-V include:</a:t>
            </a:r>
          </a:p>
          <a:p>
            <a:pPr marL="514350" indent="-514350">
              <a:buFont typeface="+mj-lt"/>
              <a:buAutoNum type="arabicPeriod"/>
            </a:pPr>
            <a:r>
              <a:rPr lang="en-US" dirty="0"/>
              <a:t>Irritability</a:t>
            </a:r>
          </a:p>
          <a:p>
            <a:pPr marL="514350" indent="-514350">
              <a:buFont typeface="+mj-lt"/>
              <a:buAutoNum type="arabicPeriod"/>
            </a:pPr>
            <a:r>
              <a:rPr lang="en-US" dirty="0"/>
              <a:t>Excessive or overly good, euphoric mood</a:t>
            </a:r>
          </a:p>
          <a:p>
            <a:pPr marL="514350" indent="-514350">
              <a:buFont typeface="+mj-lt"/>
              <a:buAutoNum type="arabicPeriod"/>
            </a:pPr>
            <a:r>
              <a:rPr lang="en-US" dirty="0"/>
              <a:t>Inability to concentrate</a:t>
            </a:r>
          </a:p>
          <a:p>
            <a:pPr marL="514350" indent="-514350">
              <a:buFont typeface="+mj-lt"/>
              <a:buAutoNum type="arabicPeriod"/>
            </a:pPr>
            <a:r>
              <a:rPr lang="en-US" dirty="0"/>
              <a:t>Unrealistic beliefs in one's powers and abilities</a:t>
            </a:r>
          </a:p>
          <a:p>
            <a:pPr marL="514350" indent="-514350">
              <a:buFont typeface="+mj-lt"/>
              <a:buAutoNum type="arabicPeriod"/>
            </a:pPr>
            <a:r>
              <a:rPr lang="en-US" dirty="0"/>
              <a:t>Needing less sleep among others</a:t>
            </a:r>
          </a:p>
          <a:p>
            <a:endParaRPr lang="en-US" dirty="0"/>
          </a:p>
        </p:txBody>
      </p:sp>
      <p:pic>
        <p:nvPicPr>
          <p:cNvPr id="5" name="Picture 4">
            <a:extLst>
              <a:ext uri="{FF2B5EF4-FFF2-40B4-BE49-F238E27FC236}">
                <a16:creationId xmlns:a16="http://schemas.microsoft.com/office/drawing/2014/main" id="{4D4F33E1-E4B7-4F6D-BCF8-0E209A8E6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1" y="1447800"/>
            <a:ext cx="3352799" cy="3962399"/>
          </a:xfrm>
          <a:prstGeom prst="rect">
            <a:avLst/>
          </a:prstGeom>
        </p:spPr>
      </p:pic>
    </p:spTree>
    <p:extLst>
      <p:ext uri="{BB962C8B-B14F-4D97-AF65-F5344CB8AC3E}">
        <p14:creationId xmlns:p14="http://schemas.microsoft.com/office/powerpoint/2010/main" val="122425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and treatments</a:t>
            </a:r>
          </a:p>
        </p:txBody>
      </p:sp>
      <p:sp>
        <p:nvSpPr>
          <p:cNvPr id="3" name="Content Placeholder 2"/>
          <p:cNvSpPr>
            <a:spLocks noGrp="1"/>
          </p:cNvSpPr>
          <p:nvPr>
            <p:ph idx="1"/>
          </p:nvPr>
        </p:nvSpPr>
        <p:spPr/>
        <p:txBody>
          <a:bodyPr>
            <a:normAutofit/>
          </a:bodyPr>
          <a:lstStyle/>
          <a:p>
            <a:r>
              <a:rPr lang="en-US" dirty="0"/>
              <a:t>Although the mood swings are irregular and abrupt, the severity of the mood swings is not extreme like in people with bipolar disorder.</a:t>
            </a:r>
          </a:p>
          <a:p>
            <a:r>
              <a:rPr lang="en-US" dirty="0"/>
              <a:t>However, its cause still remains unknown. Treatment for </a:t>
            </a:r>
            <a:r>
              <a:rPr lang="en-US" dirty="0" err="1"/>
              <a:t>cyclothymia</a:t>
            </a:r>
            <a:r>
              <a:rPr lang="en-US" dirty="0"/>
              <a:t> resembles the one used for bipolar I disorder and Bipolar II disorder. </a:t>
            </a:r>
          </a:p>
        </p:txBody>
      </p:sp>
    </p:spTree>
    <p:extLst>
      <p:ext uri="{BB962C8B-B14F-4D97-AF65-F5344CB8AC3E}">
        <p14:creationId xmlns:p14="http://schemas.microsoft.com/office/powerpoint/2010/main" val="83532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and treatments </a:t>
            </a:r>
            <a:r>
              <a:rPr lang="en-US" dirty="0" err="1"/>
              <a:t>cont</a:t>
            </a:r>
            <a:r>
              <a:rPr lang="en-US" dirty="0"/>
              <a:t>’</a:t>
            </a:r>
          </a:p>
        </p:txBody>
      </p:sp>
      <p:sp>
        <p:nvSpPr>
          <p:cNvPr id="3" name="Content Placeholder 2"/>
          <p:cNvSpPr>
            <a:spLocks noGrp="1"/>
          </p:cNvSpPr>
          <p:nvPr>
            <p:ph idx="1"/>
          </p:nvPr>
        </p:nvSpPr>
        <p:spPr/>
        <p:txBody>
          <a:bodyPr>
            <a:normAutofit lnSpcReduction="10000"/>
          </a:bodyPr>
          <a:lstStyle/>
          <a:p>
            <a:r>
              <a:rPr lang="en-US" dirty="0"/>
              <a:t>The level is however dependent on the severity of the symptoms. Most cases of bipolar disorder can achieve substantial stabilization of the symptoms when proper medication is used. </a:t>
            </a:r>
          </a:p>
          <a:p>
            <a:r>
              <a:rPr lang="en-US" dirty="0"/>
              <a:t>And since it’s a recurrent, long-term preventive treatments are highly recommended. Additionally, a strategy that combines psychotherapy and medication is optimal for managing the disorder over time. </a:t>
            </a:r>
          </a:p>
          <a:p>
            <a:endParaRPr lang="en-US" dirty="0"/>
          </a:p>
        </p:txBody>
      </p:sp>
    </p:spTree>
    <p:extLst>
      <p:ext uri="{BB962C8B-B14F-4D97-AF65-F5344CB8AC3E}">
        <p14:creationId xmlns:p14="http://schemas.microsoft.com/office/powerpoint/2010/main" val="2980095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Depressive Disorders and type</a:t>
            </a:r>
          </a:p>
        </p:txBody>
      </p:sp>
      <p:sp>
        <p:nvSpPr>
          <p:cNvPr id="3" name="Content Placeholder 2"/>
          <p:cNvSpPr>
            <a:spLocks noGrp="1"/>
          </p:cNvSpPr>
          <p:nvPr>
            <p:ph idx="1"/>
          </p:nvPr>
        </p:nvSpPr>
        <p:spPr/>
        <p:txBody>
          <a:bodyPr>
            <a:normAutofit fontScale="92500" lnSpcReduction="10000"/>
          </a:bodyPr>
          <a:lstStyle/>
          <a:p>
            <a:r>
              <a:rPr lang="en-US" dirty="0"/>
              <a:t>On the other hand, depressive disorders are characterized by the persistent feelings of worthlessness and sadness and the lack of desire to engage informally pleasurable activities. It is a complex mind and body illness that interferes with everyday functioning. There are different types of depression. Some are caused by different events in one's life while others are caused by chemical changes in the brain.</a:t>
            </a:r>
          </a:p>
          <a:p>
            <a:r>
              <a:rPr lang="en-US" dirty="0"/>
              <a:t>Major depression is what is commonly referred to as a major depressive disorder</a:t>
            </a:r>
          </a:p>
        </p:txBody>
      </p:sp>
    </p:spTree>
    <p:extLst>
      <p:ext uri="{BB962C8B-B14F-4D97-AF65-F5344CB8AC3E}">
        <p14:creationId xmlns:p14="http://schemas.microsoft.com/office/powerpoint/2010/main" val="3143296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27008"/>
            <a:ext cx="6798734" cy="532463"/>
          </a:xfrm>
        </p:spPr>
        <p:txBody>
          <a:bodyPr>
            <a:normAutofit fontScale="90000"/>
          </a:bodyPr>
          <a:lstStyle/>
          <a:p>
            <a:r>
              <a:rPr lang="en-US" dirty="0"/>
              <a:t>Symptoms </a:t>
            </a:r>
          </a:p>
        </p:txBody>
      </p:sp>
      <p:sp>
        <p:nvSpPr>
          <p:cNvPr id="3" name="Content Placeholder 2"/>
          <p:cNvSpPr>
            <a:spLocks noGrp="1"/>
          </p:cNvSpPr>
          <p:nvPr>
            <p:ph idx="1"/>
          </p:nvPr>
        </p:nvSpPr>
        <p:spPr>
          <a:xfrm>
            <a:off x="762001" y="959471"/>
            <a:ext cx="4038600" cy="4975661"/>
          </a:xfrm>
        </p:spPr>
        <p:txBody>
          <a:bodyPr/>
          <a:lstStyle/>
          <a:p>
            <a:r>
              <a:rPr lang="en-US" dirty="0"/>
              <a:t>Some of the symptoms include:</a:t>
            </a:r>
          </a:p>
          <a:p>
            <a:pPr marL="514350" indent="-514350">
              <a:buFont typeface="+mj-lt"/>
              <a:buAutoNum type="arabicPeriod"/>
            </a:pPr>
            <a:r>
              <a:rPr lang="en-US" dirty="0"/>
              <a:t>Weight loss or gain</a:t>
            </a:r>
          </a:p>
          <a:p>
            <a:pPr marL="514350" indent="-514350">
              <a:buFont typeface="+mj-lt"/>
              <a:buAutoNum type="arabicPeriod"/>
            </a:pPr>
            <a:r>
              <a:rPr lang="en-US" dirty="0"/>
              <a:t>Reduced interest in pleasurable activities</a:t>
            </a:r>
          </a:p>
          <a:p>
            <a:pPr marL="514350" indent="-514350">
              <a:buFont typeface="+mj-lt"/>
              <a:buAutoNum type="arabicPeriod"/>
            </a:pPr>
            <a:r>
              <a:rPr lang="en-US" dirty="0"/>
              <a:t>Feeling worthless or guilty</a:t>
            </a:r>
          </a:p>
          <a:p>
            <a:pPr marL="514350" indent="-514350">
              <a:buFont typeface="+mj-lt"/>
              <a:buAutoNum type="arabicPeriod"/>
            </a:pPr>
            <a:r>
              <a:rPr lang="en-US" dirty="0"/>
              <a:t>Being tired and without energy</a:t>
            </a:r>
          </a:p>
          <a:p>
            <a:pPr marL="514350" indent="-514350">
              <a:buFont typeface="+mj-lt"/>
              <a:buAutoNum type="arabicPeriod"/>
            </a:pPr>
            <a:r>
              <a:rPr lang="en-US" dirty="0"/>
              <a:t>Suicidal thoughts among others</a:t>
            </a:r>
          </a:p>
          <a:p>
            <a:endParaRPr lang="en-US" dirty="0"/>
          </a:p>
        </p:txBody>
      </p:sp>
      <p:pic>
        <p:nvPicPr>
          <p:cNvPr id="5" name="Picture 4">
            <a:extLst>
              <a:ext uri="{FF2B5EF4-FFF2-40B4-BE49-F238E27FC236}">
                <a16:creationId xmlns:a16="http://schemas.microsoft.com/office/drawing/2014/main" id="{95FD4C20-0DE0-4828-9CFD-C90D4F6C0B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2" y="1447800"/>
            <a:ext cx="3733798" cy="4114800"/>
          </a:xfrm>
          <a:prstGeom prst="rect">
            <a:avLst/>
          </a:prstGeom>
        </p:spPr>
      </p:pic>
    </p:spTree>
    <p:extLst>
      <p:ext uri="{BB962C8B-B14F-4D97-AF65-F5344CB8AC3E}">
        <p14:creationId xmlns:p14="http://schemas.microsoft.com/office/powerpoint/2010/main" val="1914458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and treatments</a:t>
            </a:r>
          </a:p>
        </p:txBody>
      </p:sp>
      <p:sp>
        <p:nvSpPr>
          <p:cNvPr id="3" name="Content Placeholder 2"/>
          <p:cNvSpPr>
            <a:spLocks noGrp="1"/>
          </p:cNvSpPr>
          <p:nvPr>
            <p:ph idx="1"/>
          </p:nvPr>
        </p:nvSpPr>
        <p:spPr/>
        <p:txBody>
          <a:bodyPr>
            <a:normAutofit fontScale="92500" lnSpcReduction="10000"/>
          </a:bodyPr>
          <a:lstStyle/>
          <a:p>
            <a:r>
              <a:rPr lang="en-US" dirty="0"/>
              <a:t>There is no single cause for depression, but evidence indicates it results from a combination of genetic, biologic, environmental, and even psychological factors. </a:t>
            </a:r>
          </a:p>
          <a:p>
            <a:r>
              <a:rPr lang="en-US" dirty="0"/>
              <a:t>Like it is the case with other illnesses, the sooner the treatment begins, the more effective it is and the bigger the chances of preventing its recurrence. </a:t>
            </a:r>
          </a:p>
          <a:p>
            <a:r>
              <a:rPr lang="en-US" dirty="0"/>
              <a:t>The best treatment for depression starts with an examination by a physician. This gives room for ruling out the possibilities of depression symptoms that are actually used by viral infections and thyroid disorders. </a:t>
            </a:r>
          </a:p>
        </p:txBody>
      </p:sp>
    </p:spTree>
    <p:extLst>
      <p:ext uri="{BB962C8B-B14F-4D97-AF65-F5344CB8AC3E}">
        <p14:creationId xmlns:p14="http://schemas.microsoft.com/office/powerpoint/2010/main" val="3827181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and treatments </a:t>
            </a:r>
            <a:r>
              <a:rPr lang="en-US" dirty="0" err="1"/>
              <a:t>cont</a:t>
            </a:r>
            <a:r>
              <a:rPr lang="en-US" dirty="0"/>
              <a:t>’</a:t>
            </a:r>
          </a:p>
        </p:txBody>
      </p:sp>
      <p:sp>
        <p:nvSpPr>
          <p:cNvPr id="3" name="Content Placeholder 2"/>
          <p:cNvSpPr>
            <a:spLocks noGrp="1"/>
          </p:cNvSpPr>
          <p:nvPr>
            <p:ph idx="1"/>
          </p:nvPr>
        </p:nvSpPr>
        <p:spPr/>
        <p:txBody>
          <a:bodyPr>
            <a:normAutofit fontScale="92500"/>
          </a:bodyPr>
          <a:lstStyle/>
          <a:p>
            <a:r>
              <a:rPr lang="en-US" dirty="0"/>
              <a:t>If a physical cause is ruled out, a psychological evaluation that includes mental status exam should be done. </a:t>
            </a:r>
          </a:p>
          <a:p>
            <a:r>
              <a:rPr lang="en-US" dirty="0"/>
              <a:t>Antidepressants are used to normalize the brain chemicals that occur naturally.  Patients should take regular doses for at least three to four weeks before experiencing a therapeutic effect. However, they should continue taking the medication even in instances where they start feeling better so as to prevent chances of relapse of the depression. </a:t>
            </a:r>
          </a:p>
          <a:p>
            <a:endParaRPr lang="en-US" dirty="0"/>
          </a:p>
        </p:txBody>
      </p:sp>
    </p:spTree>
    <p:extLst>
      <p:ext uri="{BB962C8B-B14F-4D97-AF65-F5344CB8AC3E}">
        <p14:creationId xmlns:p14="http://schemas.microsoft.com/office/powerpoint/2010/main" val="3365310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normAutofit fontScale="85000" lnSpcReduction="10000"/>
          </a:bodyPr>
          <a:lstStyle/>
          <a:p>
            <a:r>
              <a:rPr lang="en-US" dirty="0"/>
              <a:t>Psychology today, (n. d). Depressive Disorders retrieved from </a:t>
            </a:r>
            <a:r>
              <a:rPr lang="en-US" dirty="0">
                <a:hlinkClick r:id="rId2"/>
              </a:rPr>
              <a:t>https://www.psychologytoday.com/us/conditions/depressive-disorders</a:t>
            </a:r>
            <a:r>
              <a:rPr lang="en-US" dirty="0"/>
              <a:t> </a:t>
            </a:r>
          </a:p>
          <a:p>
            <a:r>
              <a:rPr lang="en-US" dirty="0"/>
              <a:t>Psychology today, (n. d). Cyclothymic Disorder Retrieved from </a:t>
            </a:r>
            <a:r>
              <a:rPr lang="en-US" dirty="0">
                <a:hlinkClick r:id="rId3"/>
              </a:rPr>
              <a:t>https://www.psychologytoday.com/us/conditions/cyclothymic-disorder</a:t>
            </a:r>
            <a:r>
              <a:rPr lang="en-US" dirty="0"/>
              <a:t> </a:t>
            </a:r>
          </a:p>
          <a:p>
            <a:r>
              <a:rPr lang="en-US" dirty="0"/>
              <a:t>National Institute of Mental Health, (n. d). Bipolar Disorder retrieved from </a:t>
            </a:r>
            <a:r>
              <a:rPr lang="en-US" dirty="0">
                <a:hlinkClick r:id="rId4"/>
              </a:rPr>
              <a:t>https://www.nimh.nih.gov/health/topics/bipolar-disorder/index.shtml</a:t>
            </a:r>
            <a:r>
              <a:rPr lang="en-US" dirty="0"/>
              <a:t> </a:t>
            </a:r>
          </a:p>
        </p:txBody>
      </p:sp>
    </p:spTree>
    <p:extLst>
      <p:ext uri="{BB962C8B-B14F-4D97-AF65-F5344CB8AC3E}">
        <p14:creationId xmlns:p14="http://schemas.microsoft.com/office/powerpoint/2010/main" val="223454452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26</TotalTime>
  <Words>720</Words>
  <Application>Microsoft Office PowerPoint</Application>
  <PresentationFormat>On-screen Show (4:3)</PresentationFormat>
  <Paragraphs>45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Garamond</vt:lpstr>
      <vt:lpstr>Organic</vt:lpstr>
      <vt:lpstr>BIPOLAR AND DEPRESSIVE DISORDERS</vt:lpstr>
      <vt:lpstr>Definition;</vt:lpstr>
      <vt:lpstr>Specific type </vt:lpstr>
      <vt:lpstr>Specific type cont’</vt:lpstr>
      <vt:lpstr>symptoms</vt:lpstr>
      <vt:lpstr>Causes and treatments</vt:lpstr>
      <vt:lpstr>Causes and treatments cont’</vt:lpstr>
      <vt:lpstr>Depressive Disorders and type</vt:lpstr>
      <vt:lpstr>Symptoms </vt:lpstr>
      <vt:lpstr>Causes and treatments</vt:lpstr>
      <vt:lpstr>Causes and treatments cont’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BIPOLAR AND DEPRESSIVE DISORDERS</dc:title>
  <dc:creator>Lenna</dc:creator>
  <cp:lastModifiedBy>Joseph Ngururi</cp:lastModifiedBy>
  <cp:revision>4</cp:revision>
  <dcterms:created xsi:type="dcterms:W3CDTF">2019-02-20T14:02:13Z</dcterms:created>
  <dcterms:modified xsi:type="dcterms:W3CDTF">2019-02-22T04:53:58Z</dcterms:modified>
</cp:coreProperties>
</file>